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70" r:id="rId5"/>
    <p:sldId id="269" r:id="rId6"/>
    <p:sldId id="259" r:id="rId7"/>
    <p:sldId id="260" r:id="rId8"/>
    <p:sldId id="262" r:id="rId9"/>
    <p:sldId id="261" r:id="rId10"/>
    <p:sldId id="263" r:id="rId11"/>
    <p:sldId id="268" r:id="rId12"/>
    <p:sldId id="264" r:id="rId13"/>
    <p:sldId id="265" r:id="rId14"/>
    <p:sldId id="266" r:id="rId15"/>
    <p:sldId id="267" r:id="rId16"/>
  </p:sldIdLst>
  <p:sldSz cx="9144000" cy="6858000" type="screen4x3"/>
  <p:notesSz cx="6400800" cy="8686800"/>
  <p:embeddedFontLst>
    <p:embeddedFont>
      <p:font typeface="MT Extra" panose="05050102010205020202" pitchFamily="18" charset="2"/>
      <p:regular r:id="rId19"/>
    </p:embeddedFont>
    <p:embeddedFont>
      <p:font typeface="Monotype Sorts" panose="01010601010101010101" pitchFamily="2" charset="2"/>
      <p:regular r:id="rId20"/>
    </p:embeddedFont>
    <p:embeddedFont>
      <p:font typeface="Comic Sans MS" panose="030F0702030302020204" pitchFamily="66" charset="0"/>
      <p:regular r:id="rId21"/>
      <p:bold r:id="rId22"/>
    </p:embeddedFont>
    <p:embeddedFont>
      <p:font typeface="Euclid Symbol" panose="05050102010706020507" pitchFamily="18" charset="2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874983-1E12-4AEB-9117-8EA6C7F2C9EB}">
          <p14:sldIdLst>
            <p14:sldId id="256"/>
            <p14:sldId id="257"/>
            <p14:sldId id="258"/>
            <p14:sldId id="270"/>
            <p14:sldId id="269"/>
            <p14:sldId id="259"/>
            <p14:sldId id="260"/>
            <p14:sldId id="262"/>
            <p14:sldId id="261"/>
            <p14:sldId id="263"/>
            <p14:sldId id="268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99"/>
    <a:srgbClr val="FFFFCC"/>
    <a:srgbClr val="EAEAEA"/>
    <a:srgbClr val="B2B2B2"/>
    <a:srgbClr val="969696"/>
    <a:srgbClr val="808080"/>
    <a:srgbClr val="FF330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442" autoAdjust="0"/>
    <p:restoredTop sz="94638" autoAdjust="0"/>
  </p:normalViewPr>
  <p:slideViewPr>
    <p:cSldViewPr>
      <p:cViewPr>
        <p:scale>
          <a:sx n="100" d="100"/>
          <a:sy n="100" d="100"/>
        </p:scale>
        <p:origin x="1656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1114" y="-67"/>
      </p:cViewPr>
      <p:guideLst>
        <p:guide orient="horz" pos="2736"/>
        <p:guide pos="20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1" tIns="43091" rIns="86181" bIns="43091" numCol="1" anchor="t" anchorCtr="0" compatLnSpc="1">
            <a:prstTxWarp prst="textNoShape">
              <a:avLst/>
            </a:prstTxWarp>
          </a:bodyPr>
          <a:lstStyle>
            <a:lvl1pPr algn="l" defTabSz="861964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27438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1" tIns="43091" rIns="86181" bIns="43091" numCol="1" anchor="t" anchorCtr="0" compatLnSpc="1">
            <a:prstTxWarp prst="textNoShape">
              <a:avLst/>
            </a:prstTxWarp>
          </a:bodyPr>
          <a:lstStyle>
            <a:lvl1pPr defTabSz="861964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253414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1" tIns="43091" rIns="86181" bIns="43091" numCol="1" anchor="b" anchorCtr="0" compatLnSpc="1">
            <a:prstTxWarp prst="textNoShape">
              <a:avLst/>
            </a:prstTxWarp>
          </a:bodyPr>
          <a:lstStyle>
            <a:lvl1pPr algn="l" defTabSz="861964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27438" y="8253414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81" tIns="43091" rIns="86181" bIns="43091" numCol="1" anchor="b" anchorCtr="0" compatLnSpc="1">
            <a:prstTxWarp prst="textNoShape">
              <a:avLst/>
            </a:prstTxWarp>
          </a:bodyPr>
          <a:lstStyle>
            <a:lvl1pPr defTabSz="861964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87300BF-FF2C-41B9-B366-4357A36D8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36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81" tIns="43091" rIns="86181" bIns="43091" numCol="1" anchor="t" anchorCtr="0" compatLnSpc="1">
            <a:prstTxWarp prst="textNoShape">
              <a:avLst/>
            </a:prstTxWarp>
          </a:bodyPr>
          <a:lstStyle>
            <a:lvl1pPr algn="l" defTabSz="861964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7438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81" tIns="43091" rIns="86181" bIns="43091" numCol="1" anchor="t" anchorCtr="0" compatLnSpc="1">
            <a:prstTxWarp prst="textNoShape">
              <a:avLst/>
            </a:prstTxWarp>
          </a:bodyPr>
          <a:lstStyle>
            <a:lvl1pPr defTabSz="861964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1875" y="654050"/>
            <a:ext cx="4338638" cy="3255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52489" y="4125913"/>
            <a:ext cx="469582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81" tIns="43091" rIns="86181" bIns="430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253414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81" tIns="43091" rIns="86181" bIns="43091" numCol="1" anchor="b" anchorCtr="0" compatLnSpc="1">
            <a:prstTxWarp prst="textNoShape">
              <a:avLst/>
            </a:prstTxWarp>
          </a:bodyPr>
          <a:lstStyle>
            <a:lvl1pPr algn="l" defTabSz="861964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7438" y="8253414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81" tIns="43091" rIns="86181" bIns="43091" numCol="1" anchor="b" anchorCtr="0" compatLnSpc="1">
            <a:prstTxWarp prst="textNoShape">
              <a:avLst/>
            </a:prstTxWarp>
          </a:bodyPr>
          <a:lstStyle>
            <a:lvl1pPr defTabSz="861964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6C5CBEA3-0608-473F-A741-6D17836AD9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15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 userDrawn="1"/>
        </p:nvSpPr>
        <p:spPr>
          <a:xfrm>
            <a:off x="3505200" y="3962400"/>
            <a:ext cx="1766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 smtClean="0">
                <a:latin typeface="MT Extra" panose="00000500000000000000" pitchFamily="18" charset="2"/>
              </a:rPr>
              <a:t>MTExtra</a:t>
            </a:r>
            <a:endParaRPr lang="en-US" sz="1200" dirty="0" smtClean="0">
              <a:latin typeface="MT Extra" panose="00000500000000000000" pitchFamily="18" charset="2"/>
            </a:endParaRPr>
          </a:p>
          <a:p>
            <a:pPr algn="l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l"/>
            <a:r>
              <a:rPr lang="en-US" sz="1200" dirty="0" smtClean="0">
                <a:latin typeface="Symbol" panose="05050102010706020507" pitchFamily="18" charset="2"/>
                <a:cs typeface="Courier New" panose="02070309020205020404" pitchFamily="49" charset="0"/>
              </a:rPr>
              <a:t>symbol</a:t>
            </a:r>
          </a:p>
          <a:p>
            <a:pPr algn="l"/>
            <a:r>
              <a:rPr lang="en-US" sz="1200" dirty="0" err="1" smtClean="0">
                <a:latin typeface="Euclid Symbol" panose="05050102010706020507" pitchFamily="18" charset="2"/>
                <a:cs typeface="Courier New" panose="02070309020205020404" pitchFamily="49" charset="0"/>
              </a:rPr>
              <a:t>euclid</a:t>
            </a:r>
            <a:r>
              <a:rPr lang="en-US" sz="1200" dirty="0" smtClean="0">
                <a:latin typeface="Euclid Symbol" panose="05050102010706020507" pitchFamily="18" charset="2"/>
                <a:cs typeface="Courier New" panose="02070309020205020404" pitchFamily="49" charset="0"/>
              </a:rPr>
              <a:t> symbol</a:t>
            </a:r>
          </a:p>
          <a:p>
            <a:pPr algn="l"/>
            <a:r>
              <a:rPr lang="en-US" sz="1200" dirty="0" smtClean="0">
                <a:latin typeface="Monotype Sorts" panose="01010601010101010101" pitchFamily="2" charset="2"/>
                <a:cs typeface="Courier New" panose="02070309020205020404" pitchFamily="49" charset="0"/>
              </a:rPr>
              <a:t>monotype sorts</a:t>
            </a:r>
            <a:endParaRPr lang="en-US" sz="1200" dirty="0">
              <a:latin typeface="Monotype Sorts" panose="01010601010101010101" pitchFamily="2" charset="2"/>
              <a:cs typeface="Courier New" panose="02070309020205020404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457200" y="1519958"/>
            <a:ext cx="8229600" cy="77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4400" dirty="0" smtClean="0">
                <a:latin typeface="Times New Roman" pitchFamily="18" charset="0"/>
              </a:rPr>
              <a:t>EECE 4353 </a:t>
            </a:r>
            <a:r>
              <a:rPr lang="en-US" altLang="en-US" sz="4400" dirty="0">
                <a:latin typeface="Times New Roman" pitchFamily="18" charset="0"/>
              </a:rPr>
              <a:t>Image Processing</a:t>
            </a: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auto">
          <a:xfrm>
            <a:off x="1371600" y="3532188"/>
            <a:ext cx="6400800" cy="2309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800" dirty="0">
                <a:latin typeface="Times New Roman" pitchFamily="18" charset="0"/>
              </a:rPr>
              <a:t>Richard Alan Peters II</a:t>
            </a:r>
            <a:endParaRPr lang="en-US" altLang="en-US" dirty="0">
              <a:latin typeface="Times New Roman" pitchFamily="18" charset="0"/>
            </a:endParaRP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dirty="0">
                <a:latin typeface="Times New Roman" pitchFamily="18" charset="0"/>
              </a:rPr>
              <a:t>Department of Electrical Engineering and Computer Science</a:t>
            </a: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sz="2000" dirty="0">
                <a:latin typeface="Times New Roman" pitchFamily="18" charset="0"/>
              </a:rPr>
              <a:t>Fall Semester </a:t>
            </a:r>
            <a:r>
              <a:rPr lang="en-US" altLang="en-US" sz="2000" dirty="0" smtClean="0">
                <a:latin typeface="Times New Roman" pitchFamily="18" charset="0"/>
              </a:rPr>
              <a:t>2016</a:t>
            </a:r>
            <a:endParaRPr lang="en-US" altLang="en-US" dirty="0">
              <a:latin typeface="Times New Roman" pitchFamily="18" charset="0"/>
            </a:endParaRP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3624263" y="2743200"/>
            <a:ext cx="1900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</a:rPr>
              <a:t>Lecture Notes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0" name="Line 18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2" name="Picture 21" descr="Vanderbil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  <p:grpSp>
        <p:nvGrpSpPr>
          <p:cNvPr id="24" name="Group 5"/>
          <p:cNvGrpSpPr>
            <a:grpSpLocks/>
          </p:cNvGrpSpPr>
          <p:nvPr userDrawn="1"/>
        </p:nvGrpSpPr>
        <p:grpSpPr bwMode="auto">
          <a:xfrm>
            <a:off x="419100" y="6369050"/>
            <a:ext cx="8305800" cy="336550"/>
            <a:chOff x="240" y="4012"/>
            <a:chExt cx="5232" cy="212"/>
          </a:xfrm>
        </p:grpSpPr>
        <p:sp>
          <p:nvSpPr>
            <p:cNvPr id="25" name="Text Box 6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sz="800">
                  <a:solidFill>
                    <a:schemeClr val="tx2"/>
                  </a:solidFill>
                  <a:latin typeface="Times New Roman" pitchFamily="18" charset="0"/>
                </a:rPr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26" name="Picture 7" descr="c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9472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196418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3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382000" cy="723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1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14400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7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71480" cy="196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8" name="Line 20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24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25" descr="Vanderbil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7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063" y="6437313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3" r:id="rId2"/>
    <p:sldLayoutId id="2147483684" r:id="rId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7"/>
          <p:cNvSpPr txBox="1">
            <a:spLocks noChangeArrowheads="1"/>
          </p:cNvSpPr>
          <p:nvPr/>
        </p:nvSpPr>
        <p:spPr bwMode="auto">
          <a:xfrm>
            <a:off x="990600" y="2664779"/>
            <a:ext cx="7162800" cy="4616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8" tIns="45709" rIns="91418" bIns="45709"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2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 dirty="0"/>
              <a:t>Lecture Notes:  </a:t>
            </a:r>
            <a:r>
              <a:rPr lang="en-US" altLang="en-US" sz="2400" dirty="0" smtClean="0"/>
              <a:t>Image Blending and Compositing</a:t>
            </a:r>
            <a:endParaRPr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52600"/>
            <a:ext cx="8378952" cy="4189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467600" y="5357302"/>
            <a:ext cx="12954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Laplacian </a:t>
            </a:r>
            <a:r>
              <a:rPr kumimoji="0" lang="en-US" alt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pyramid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2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52600"/>
            <a:ext cx="8378952" cy="4189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467600" y="5111079"/>
            <a:ext cx="1295400" cy="83099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Gaussian resolution</a:t>
            </a:r>
            <a:r>
              <a:rPr kumimoji="0" lang="en-US" alt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 pyramid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91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52600"/>
            <a:ext cx="8378952" cy="4189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467600" y="5111079"/>
            <a:ext cx="1295400" cy="83099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Composite Laplacian</a:t>
            </a:r>
            <a:r>
              <a:rPr kumimoji="0" lang="en-US" alt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 pyramid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38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8378952" cy="4189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2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0"/>
            <a:ext cx="54864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791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+mn-lt"/>
              </a:rPr>
              <a:t>Final composite image.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347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0"/>
            <a:ext cx="54864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791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+mn-lt"/>
              </a:rPr>
              <a:t>Simple overlay.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094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64" y="1831848"/>
            <a:ext cx="4161536" cy="312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r="7718"/>
          <a:stretch/>
        </p:blipFill>
        <p:spPr>
          <a:xfrm>
            <a:off x="457200" y="1831848"/>
            <a:ext cx="3657600" cy="31211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51816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+mn-lt"/>
              </a:rPr>
              <a:t>Place </a:t>
            </a:r>
            <a:r>
              <a:rPr lang="en-US" sz="2400" dirty="0">
                <a:latin typeface="+mn-lt"/>
              </a:rPr>
              <a:t>the Dendrobates Azureus </a:t>
            </a:r>
            <a:r>
              <a:rPr lang="en-US" sz="2400" dirty="0" smtClean="0">
                <a:latin typeface="+mn-lt"/>
              </a:rPr>
              <a:t>in front of Stonehenge.</a:t>
            </a:r>
            <a:endParaRPr lang="en-US" sz="24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425" y="5791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Left: Blue Poison Dart Frog (Dendrobates </a:t>
            </a:r>
            <a:r>
              <a:rPr lang="en-US" sz="1200" dirty="0" smtClean="0">
                <a:latin typeface="+mn-lt"/>
              </a:rPr>
              <a:t>Azureus</a:t>
            </a:r>
            <a:r>
              <a:rPr lang="en-US" sz="1200" dirty="0">
                <a:latin typeface="+mn-lt"/>
              </a:rPr>
              <a:t>) in the Frankfurt Zoo, </a:t>
            </a:r>
            <a:r>
              <a:rPr lang="en-US" sz="1200" dirty="0" smtClean="0">
                <a:latin typeface="+mn-lt"/>
              </a:rPr>
              <a:t>Germany, by Wikimedia contributor, </a:t>
            </a:r>
            <a:r>
              <a:rPr lang="en-US" sz="1200" dirty="0" err="1" smtClean="0">
                <a:latin typeface="+mn-lt"/>
              </a:rPr>
              <a:t>Quartl</a:t>
            </a:r>
            <a:r>
              <a:rPr lang="en-US" sz="1200" dirty="0" smtClean="0">
                <a:latin typeface="+mn-lt"/>
              </a:rPr>
              <a:t>.  </a:t>
            </a:r>
          </a:p>
          <a:p>
            <a:pPr algn="l"/>
            <a:r>
              <a:rPr lang="en-US" sz="1200" dirty="0" smtClean="0">
                <a:latin typeface="+mn-lt"/>
              </a:rPr>
              <a:t>Right: Stonehenge from the north, by </a:t>
            </a:r>
            <a:r>
              <a:rPr lang="en-US" sz="1200" dirty="0" err="1" smtClean="0">
                <a:latin typeface="+mn-lt"/>
              </a:rPr>
              <a:t>Gaerth</a:t>
            </a:r>
            <a:r>
              <a:rPr lang="en-US" sz="1200" dirty="0" smtClean="0">
                <a:latin typeface="+mn-lt"/>
              </a:rPr>
              <a:t> </a:t>
            </a:r>
            <a:r>
              <a:rPr lang="en-US" sz="1200" dirty="0" err="1" smtClean="0">
                <a:latin typeface="+mn-lt"/>
              </a:rPr>
              <a:t>Wiscombe</a:t>
            </a:r>
            <a:r>
              <a:rPr lang="en-US" sz="1200" dirty="0">
                <a:latin typeface="+mn-lt"/>
              </a:rPr>
              <a:t>, http://</a:t>
            </a:r>
            <a:r>
              <a:rPr lang="en-US" sz="1200" dirty="0" smtClean="0">
                <a:latin typeface="+mn-lt"/>
              </a:rPr>
              <a:t>flickr.com/photos/10173199@N03/1071477228.</a:t>
            </a:r>
            <a:endParaRPr lang="en-US" sz="1200" dirty="0">
              <a:latin typeface="+mn-lt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81000" y="5791200"/>
            <a:ext cx="12192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9607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31848"/>
            <a:ext cx="4157472" cy="3118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64" y="1831848"/>
            <a:ext cx="4161536" cy="3121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51816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+mn-lt"/>
              </a:rPr>
              <a:t>Resize the foreground image and place it in a zero image the same size as the background image.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853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31549"/>
            <a:ext cx="4157871" cy="3118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64" y="1831548"/>
            <a:ext cx="4161935" cy="3121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51816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+mn-lt"/>
              </a:rPr>
              <a:t>Create a binary mask to extract the foreground object and to zero out the corresponding area in the background.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084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74" y="1831847"/>
            <a:ext cx="4162425" cy="3121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31848"/>
            <a:ext cx="4157472" cy="3118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51816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+mn-lt"/>
              </a:rPr>
              <a:t>Apply the masks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474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0"/>
            <a:ext cx="54864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5791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+mn-lt"/>
              </a:rPr>
              <a:t>This is a simple overlay of the frog on the Stonehenge image.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575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52600"/>
            <a:ext cx="8378952" cy="4189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467600" y="5111079"/>
            <a:ext cx="1295400" cy="83099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Gaussian resolution</a:t>
            </a:r>
            <a:r>
              <a:rPr kumimoji="0" lang="en-US" alt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 pyramid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3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52601"/>
            <a:ext cx="8378952" cy="4189476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467600" y="5357302"/>
            <a:ext cx="12954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Laplacian </a:t>
            </a:r>
            <a:r>
              <a:rPr kumimoji="0" lang="en-US" alt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pyramid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6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52600"/>
            <a:ext cx="8378952" cy="4189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458200" cy="723900"/>
          </a:xfrm>
        </p:spPr>
        <p:txBody>
          <a:bodyPr/>
          <a:lstStyle/>
          <a:p>
            <a:pPr algn="ctr"/>
            <a:r>
              <a:rPr lang="en-US" dirty="0" smtClean="0"/>
              <a:t>Image Compositing via Resolution Pyramids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467600" y="5111079"/>
            <a:ext cx="1295400" cy="83099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Gaussian resolution</a:t>
            </a:r>
            <a:r>
              <a:rPr kumimoji="0" lang="en-US" alt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sym typeface="Symbol" panose="05050102010706020507" pitchFamily="18" charset="2"/>
              </a:rPr>
              <a:t> pyramid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774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59"/>
</p:tagLst>
</file>

<file path=ppt/theme/theme1.xml><?xml version="1.0" encoding="utf-8"?>
<a:theme xmlns:a="http://schemas.openxmlformats.org/drawingml/2006/main" name="AIP CLass Template">
  <a:themeElements>
    <a:clrScheme name="AIP CLass Template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6600FF"/>
      </a:accent1>
      <a:accent2>
        <a:srgbClr val="CC00FF"/>
      </a:accent2>
      <a:accent3>
        <a:srgbClr val="FFFFFF"/>
      </a:accent3>
      <a:accent4>
        <a:srgbClr val="000000"/>
      </a:accent4>
      <a:accent5>
        <a:srgbClr val="B8AAFF"/>
      </a:accent5>
      <a:accent6>
        <a:srgbClr val="B900E7"/>
      </a:accent6>
      <a:hlink>
        <a:srgbClr val="00CC99"/>
      </a:hlink>
      <a:folHlink>
        <a:srgbClr val="0099CC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400" dirty="0">
            <a:latin typeface="+mn-lt"/>
          </a:defRPr>
        </a:defPPr>
      </a:lstStyle>
    </a:txDef>
  </a:objectDefaults>
  <a:extraClrSchemeLst>
    <a:extraClrScheme>
      <a:clrScheme name="AIP CLass Template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FF99CC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033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13121</TotalTime>
  <Words>342</Words>
  <Application>Microsoft Office PowerPoint</Application>
  <PresentationFormat>On-screen Show (4:3)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Symbol</vt:lpstr>
      <vt:lpstr>Times New Roman</vt:lpstr>
      <vt:lpstr>MT Extra</vt:lpstr>
      <vt:lpstr>Arial</vt:lpstr>
      <vt:lpstr>Monotype Sorts</vt:lpstr>
      <vt:lpstr>Comic Sans MS</vt:lpstr>
      <vt:lpstr>Courier New</vt:lpstr>
      <vt:lpstr>Euclid Symbol</vt:lpstr>
      <vt:lpstr>AIP CLass Template</vt:lpstr>
      <vt:lpstr>PowerPoint Presentation</vt:lpstr>
      <vt:lpstr>Image Compositing via Resolution Pyramids</vt:lpstr>
      <vt:lpstr>Image Compositing via Resolution Pyramids</vt:lpstr>
      <vt:lpstr>Image Compositing via Resolution Pyramids</vt:lpstr>
      <vt:lpstr>Image Compositing via Resolution Pyramids</vt:lpstr>
      <vt:lpstr>Image Compositing via Resolution Pyramids</vt:lpstr>
      <vt:lpstr>Image Compositing via Resolution Pyramids</vt:lpstr>
      <vt:lpstr>Image Compositing via Resolution Pyramids</vt:lpstr>
      <vt:lpstr>Image Compositing via Resolution Pyramids</vt:lpstr>
      <vt:lpstr>Image Compositing via Resolution Pyramids</vt:lpstr>
      <vt:lpstr>Image Compositing via Resolution Pyramids</vt:lpstr>
      <vt:lpstr>Image Compositing via Resolution Pyramids</vt:lpstr>
      <vt:lpstr>Image Compositing via Resolution Pyramids</vt:lpstr>
      <vt:lpstr>Image Compositing via Resolution Pyramids</vt:lpstr>
      <vt:lpstr>Image Compositing via Resolution Pyramids</vt:lpstr>
    </vt:vector>
  </TitlesOfParts>
  <Company>Vanderbilt University School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Notes:</dc:title>
  <dc:subject>EECE\CS 253 Image Processing</dc:subject>
  <dc:creator>Richard Alan Peters II</dc:creator>
  <cp:keywords>Lecture Notes</cp:keywords>
  <dc:description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dc:description>
  <cp:lastModifiedBy>Richard Alan Peters II</cp:lastModifiedBy>
  <cp:revision>298</cp:revision>
  <cp:lastPrinted>2014-12-08T20:31:22Z</cp:lastPrinted>
  <dcterms:created xsi:type="dcterms:W3CDTF">2000-08-31T04:27:01Z</dcterms:created>
  <dcterms:modified xsi:type="dcterms:W3CDTF">2016-11-11T01:10:47Z</dcterms:modified>
  <cp:category>Class notes</cp:category>
</cp:coreProperties>
</file>